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6"/>
  </p:notesMasterIdLst>
  <p:sldIdLst>
    <p:sldId id="451" r:id="rId2"/>
    <p:sldId id="450" r:id="rId3"/>
    <p:sldId id="437" r:id="rId4"/>
    <p:sldId id="452" r:id="rId5"/>
  </p:sldIdLst>
  <p:sldSz cx="17340263" cy="9753600"/>
  <p:notesSz cx="13004800" cy="9753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7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88"/>
    <p:restoredTop sz="94721"/>
  </p:normalViewPr>
  <p:slideViewPr>
    <p:cSldViewPr>
      <p:cViewPr varScale="1">
        <p:scale>
          <a:sx n="86" d="100"/>
          <a:sy n="86" d="100"/>
        </p:scale>
        <p:origin x="232" y="496"/>
      </p:cViewPr>
      <p:guideLst>
        <p:guide orient="horz" pos="288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2962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07972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0" y="0"/>
            <a:ext cx="17340263" cy="1625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678280" y="1032246"/>
            <a:ext cx="2000250" cy="16202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704" y="686365"/>
            <a:ext cx="13506799" cy="231196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827" b="0" cap="small" baseline="0"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1415675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2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9" name="Line 4"/>
          <p:cNvSpPr>
            <a:spLocks noChangeShapeType="1"/>
          </p:cNvSpPr>
          <p:nvPr userDrawn="1"/>
        </p:nvSpPr>
        <p:spPr bwMode="auto">
          <a:xfrm>
            <a:off x="1065704" y="3287324"/>
            <a:ext cx="15208856" cy="0"/>
          </a:xfrm>
          <a:prstGeom prst="line">
            <a:avLst/>
          </a:prstGeom>
          <a:noFill/>
          <a:ln w="12700">
            <a:solidFill>
              <a:srgbClr val="969696"/>
            </a:solidFill>
            <a:round/>
            <a:headEnd/>
            <a:tailEnd/>
          </a:ln>
          <a:effectLst/>
        </p:spPr>
        <p:txBody>
          <a:bodyPr wrap="none" lIns="154677" tIns="77342" rIns="154677" bIns="77342" anchor="ctr"/>
          <a:lstStyle/>
          <a:p>
            <a:endParaRPr lang="en-US" sz="3413"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1" y="8171349"/>
            <a:ext cx="17340264" cy="1582251"/>
          </a:xfrm>
          <a:prstGeom prst="rect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2" name="Picture 2" descr="http://www.cspaul.com/publications/teasers/Cui.2010.TVCG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038" y="8171349"/>
            <a:ext cx="3001201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www.cspaul.com/publications/teasers/Popescu.2010.TVCG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068" y="8171349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http://www.cspaul.com/publications/teasers/Rosen.2011.jp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8171349"/>
            <a:ext cx="2963207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http://www.cspaul.com/publications/teasers/Hoffmann.2006.JEI.jpg"/>
          <p:cNvPicPr>
            <a:picLocks noChangeAspect="1" noChangeArrowheads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" r="4826"/>
          <a:stretch/>
        </p:blipFill>
        <p:spPr bwMode="auto">
          <a:xfrm>
            <a:off x="11963857" y="8171349"/>
            <a:ext cx="2608646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ttp://www.cspaul.com/publications/teasers/Rosen.2011.CGA.jp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2329" y="8171349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www.cspaul.com/publications/teasers/Rosen.2008.TVCG.jp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832" y="8171349"/>
            <a:ext cx="3142194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706" y="3576320"/>
            <a:ext cx="15612824" cy="4226560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lang="en-US" sz="4551" dirty="0" smtClean="0">
                <a:latin typeface="Gill Sans MT" panose="020B0502020104020203" pitchFamily="34" charset="0"/>
              </a:defRPr>
            </a:lvl1pPr>
            <a:lvl2pPr marL="773182" indent="0" algn="ctr">
              <a:buNone/>
              <a:defRPr/>
            </a:lvl2pPr>
            <a:lvl3pPr marL="1546368" indent="0" algn="ctr">
              <a:buNone/>
              <a:defRPr/>
            </a:lvl3pPr>
            <a:lvl4pPr marL="2319553" indent="0" algn="ctr">
              <a:buNone/>
              <a:defRPr/>
            </a:lvl4pPr>
            <a:lvl5pPr marL="3092733" indent="0" algn="ctr">
              <a:buNone/>
              <a:defRPr/>
            </a:lvl5pPr>
            <a:lvl6pPr marL="3865916" indent="0" algn="ctr">
              <a:buNone/>
              <a:defRPr/>
            </a:lvl6pPr>
            <a:lvl7pPr marL="4639103" indent="0" algn="ctr">
              <a:buNone/>
              <a:defRPr/>
            </a:lvl7pPr>
            <a:lvl8pPr marL="5412280" indent="0" algn="ctr">
              <a:buNone/>
              <a:defRPr/>
            </a:lvl8pPr>
            <a:lvl9pPr marL="6185465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20"/>
            <a:ext cx="54864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" y="1177220"/>
            <a:ext cx="7316665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20"/>
            <a:ext cx="91440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1800" u="none" kern="0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77220"/>
            <a:ext cx="109728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1800" u="none" kern="0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77220"/>
            <a:ext cx="128016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1800" u="none" kern="0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1177220"/>
            <a:ext cx="12801600" cy="7399162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0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83732" y="1177220"/>
            <a:ext cx="10972800" cy="7399162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14287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98132" y="1177220"/>
            <a:ext cx="9144000" cy="7399162"/>
          </a:xfrm>
        </p:spPr>
        <p:txBody>
          <a:bodyPr anchor="ctr"/>
          <a:lstStyle>
            <a:lvl1pPr marL="0" indent="0" algn="ctr" defTabSz="457171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14287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12532" y="1177220"/>
            <a:ext cx="7315199" cy="7399162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0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26932" y="1177220"/>
            <a:ext cx="5486400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0"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19"/>
            <a:ext cx="7316665" cy="739916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spcAft>
                <a:spcPts val="853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9" u="sng" cap="small" baseline="0">
                <a:latin typeface="Gill Sans MT" panose="020B0502020104020203" pitchFamily="34" charset="0"/>
              </a:defRPr>
            </a:lvl1pPr>
            <a:lvl2pPr marL="0" indent="0" algn="r" defTabSz="817303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52757" y="1177219"/>
            <a:ext cx="8567546" cy="7399162"/>
          </a:xfrm>
        </p:spPr>
        <p:txBody>
          <a:bodyPr anchor="ctr"/>
          <a:lstStyle>
            <a:lvl1pPr>
              <a:defRPr>
                <a:latin typeface="Gill Sans MT" panose="020B0502020104020203" pitchFamily="34" charset="0"/>
              </a:defRPr>
            </a:lvl1pPr>
            <a:lvl2pPr>
              <a:defRPr>
                <a:latin typeface="Gill Sans MT" panose="020B0502020104020203" pitchFamily="34" charset="0"/>
              </a:defRPr>
            </a:lvl2pPr>
            <a:lvl3pPr>
              <a:defRPr>
                <a:latin typeface="Gill Sans MT" panose="020B0502020104020203" pitchFamily="34" charset="0"/>
              </a:defRPr>
            </a:lvl3pPr>
            <a:lvl4pPr>
              <a:defRPr>
                <a:latin typeface="Gill Sans MT" panose="020B0502020104020203" pitchFamily="34" charset="0"/>
              </a:defRPr>
            </a:lvl4pPr>
            <a:lvl5pP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36732" y="1177220"/>
            <a:ext cx="8117032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1050133" y="1177220"/>
            <a:ext cx="7086600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1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_title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98132" y="1177220"/>
            <a:ext cx="91440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_title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83732" y="1177220"/>
            <a:ext cx="109728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_title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1177220"/>
            <a:ext cx="128016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98132" y="381002"/>
            <a:ext cx="91440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83732" y="381002"/>
            <a:ext cx="109728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381002"/>
            <a:ext cx="128016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" y="5743787"/>
            <a:ext cx="7316665" cy="2832594"/>
          </a:xfrm>
        </p:spPr>
        <p:txBody>
          <a:bodyPr anchor="ctr"/>
          <a:lstStyle>
            <a:lvl1pPr marL="780227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/>
            </a:lvl1pPr>
            <a:lvl2pPr marL="1271734" indent="-48764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/>
            </a:lvl2pPr>
            <a:lvl3pPr algn="r">
              <a:buClr>
                <a:schemeClr val="bg1"/>
              </a:buClr>
              <a:defRPr/>
            </a:lvl3pPr>
            <a:lvl4pPr algn="r">
              <a:buClr>
                <a:schemeClr val="bg1"/>
              </a:buClr>
              <a:defRPr/>
            </a:lvl4pPr>
            <a:lvl5pPr algn="r">
              <a:buClr>
                <a:schemeClr val="bg1"/>
              </a:buCl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rgbClr val="595959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rgbClr val="595959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1/30/19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595959"/>
                </a:solidFill>
                <a:latin typeface="Gill Sans MT"/>
                <a:cs typeface="Gill Sans MT"/>
              </a:defRPr>
            </a:lvl1pPr>
          </a:lstStyle>
          <a:p>
            <a:pPr marL="82550"/>
            <a:fld id="{81D60167-4931-47E6-BA6A-407CBD079E47}" type="slidenum">
              <a:rPr lang="en-US" smtClean="0"/>
              <a:pPr marL="8255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19"/>
            <a:ext cx="7316665" cy="7399162"/>
          </a:xfrm>
        </p:spPr>
        <p:txBody>
          <a:bodyPr anchor="ctr"/>
          <a:lstStyle>
            <a:lvl1pPr marL="780276" indent="0" algn="r">
              <a:lnSpc>
                <a:spcPct val="100000"/>
              </a:lnSpc>
              <a:spcAft>
                <a:spcPts val="853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9" u="sng" cap="small" baseline="0">
                <a:latin typeface="Gill Sans MT" panose="020B0502020104020203" pitchFamily="34" charset="0"/>
              </a:defRPr>
            </a:lvl1pPr>
            <a:lvl2pPr marL="1271815" indent="-487672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97215" y="1177219"/>
            <a:ext cx="9945833" cy="7399162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9" u="sng" cap="small" baseline="0">
                <a:latin typeface="Gill Sans MT" panose="020B0502020104020203" pitchFamily="34" charset="0"/>
              </a:defRPr>
            </a:lvl1pPr>
            <a:lvl2pPr marL="0" indent="0" algn="r" defTabSz="167073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1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97215" y="1177219"/>
            <a:ext cx="9945833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9" u="sng" cap="small" baseline="0">
                <a:latin typeface="Gill Sans MT" panose="020B0502020104020203" pitchFamily="34" charset="0"/>
              </a:defRPr>
            </a:lvl1pPr>
            <a:lvl2pPr marL="0" indent="0" algn="r" defTabSz="167073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1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5743787"/>
            <a:ext cx="7316665" cy="2832594"/>
          </a:xfrm>
        </p:spPr>
        <p:txBody>
          <a:bodyPr anchor="ctr"/>
          <a:lstStyle>
            <a:lvl1pPr marL="780276" indent="0" algn="r">
              <a:lnSpc>
                <a:spcPct val="100000"/>
              </a:lnSpc>
              <a:spcAft>
                <a:spcPts val="853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9" u="sng" cap="small" baseline="0"/>
            </a:lvl1pPr>
            <a:lvl2pPr marL="1271815" indent="-487672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/>
            </a:lvl2pPr>
            <a:lvl3pPr algn="r">
              <a:buClr>
                <a:schemeClr val="bg1"/>
              </a:buClr>
              <a:defRPr/>
            </a:lvl3pPr>
            <a:lvl4pPr algn="r">
              <a:buClr>
                <a:schemeClr val="bg1"/>
              </a:buClr>
              <a:defRPr/>
            </a:lvl4pPr>
            <a:lvl5pPr algn="r">
              <a:buClr>
                <a:schemeClr val="bg1"/>
              </a:buCl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00" b="0" i="0">
                <a:solidFill>
                  <a:schemeClr val="bg1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1/30/19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Gill Sans MT"/>
                <a:cs typeface="Gill Sans MT"/>
              </a:defRPr>
            </a:lvl1pPr>
          </a:lstStyle>
          <a:p>
            <a:pPr marL="184150"/>
            <a:fld id="{81D60167-4931-47E6-BA6A-407CBD079E47}" type="slidenum">
              <a:rPr lang="en-US" smtClean="0"/>
              <a:pPr marL="18415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0" y="0"/>
            <a:ext cx="17340263" cy="1625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24" tIns="77317" rIns="154624" bIns="77317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26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8280" y="1032246"/>
            <a:ext cx="2000251" cy="16202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705" y="686366"/>
            <a:ext cx="13506800" cy="231196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826" b="0" cap="small" baseline="0"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1415676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24" tIns="77317" rIns="154624" bIns="77317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26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3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24" tIns="77317" rIns="154624" bIns="77317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26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9" name="Line 4"/>
          <p:cNvSpPr>
            <a:spLocks noChangeShapeType="1"/>
          </p:cNvSpPr>
          <p:nvPr userDrawn="1"/>
        </p:nvSpPr>
        <p:spPr bwMode="auto">
          <a:xfrm>
            <a:off x="1065704" y="3287324"/>
            <a:ext cx="15208856" cy="0"/>
          </a:xfrm>
          <a:prstGeom prst="line">
            <a:avLst/>
          </a:prstGeom>
          <a:noFill/>
          <a:ln w="12700">
            <a:solidFill>
              <a:srgbClr val="969696"/>
            </a:solidFill>
            <a:round/>
            <a:headEnd/>
            <a:tailEnd/>
          </a:ln>
          <a:effectLst/>
        </p:spPr>
        <p:txBody>
          <a:bodyPr wrap="none" lIns="154666" tIns="77336" rIns="154666" bIns="77336" anchor="ctr"/>
          <a:lstStyle/>
          <a:p>
            <a:endParaRPr lang="en-US" sz="3412"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1" y="8171350"/>
            <a:ext cx="17340264" cy="1582252"/>
          </a:xfrm>
          <a:prstGeom prst="rect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2" name="Picture 2" descr="http://www.cspaul.com/publications/teasers/Cui.2010.TVCG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039" y="8171348"/>
            <a:ext cx="3001201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www.cspaul.com/publications/teasers/Popescu.2010.TVCG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069" y="8171348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http://www.cspaul.com/publications/teasers/Rosen.2011.jp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8171348"/>
            <a:ext cx="2963206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http://www.cspaul.com/publications/teasers/Hoffmann.2006.JEI.jpg"/>
          <p:cNvPicPr>
            <a:picLocks noChangeAspect="1" noChangeArrowheads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963858" y="8171348"/>
            <a:ext cx="2608646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ttp://www.cspaul.com/publications/teasers/Rosen.2011.CGA.jp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2330" y="8171348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www.cspaul.com/publications/teasers/Rosen.2008.TVCG.jp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832" y="8171348"/>
            <a:ext cx="3142194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706" y="3576320"/>
            <a:ext cx="15612824" cy="4226560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lang="en-US" sz="4550" dirty="0" smtClean="0">
                <a:latin typeface="Gill Sans MT" panose="020B0502020104020203" pitchFamily="34" charset="0"/>
              </a:defRPr>
            </a:lvl1pPr>
            <a:lvl2pPr marL="773133" indent="0" algn="ctr">
              <a:buNone/>
              <a:defRPr/>
            </a:lvl2pPr>
            <a:lvl3pPr marL="1546269" indent="0" algn="ctr">
              <a:buNone/>
              <a:defRPr/>
            </a:lvl3pPr>
            <a:lvl4pPr marL="2319405" indent="0" algn="ctr">
              <a:buNone/>
              <a:defRPr/>
            </a:lvl4pPr>
            <a:lvl5pPr marL="3092535" indent="0" algn="ctr">
              <a:buNone/>
              <a:defRPr/>
            </a:lvl5pPr>
            <a:lvl6pPr marL="3865669" indent="0" algn="ctr">
              <a:buNone/>
              <a:defRPr/>
            </a:lvl6pPr>
            <a:lvl7pPr marL="4638806" indent="0" algn="ctr">
              <a:buNone/>
              <a:defRPr/>
            </a:lvl7pPr>
            <a:lvl8pPr marL="5411933" indent="0" algn="ctr">
              <a:buNone/>
              <a:defRPr/>
            </a:lvl8pPr>
            <a:lvl9pPr marL="6185069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 userDrawn="1"/>
        </p:nvPicPr>
        <p:blipFill>
          <a:blip r:embed="rId31"/>
          <a:stretch>
            <a:fillRect/>
          </a:stretch>
        </p:blipFill>
        <p:spPr>
          <a:xfrm>
            <a:off x="15911513" y="8601786"/>
            <a:ext cx="1428750" cy="1143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2143" y="519290"/>
            <a:ext cx="14955977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2143" y="2596444"/>
            <a:ext cx="14955977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92143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9BF48-6E0A-4E37-BB05-8DF70571673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43962" y="9040143"/>
            <a:ext cx="585233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246561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9DC48-6C90-4ACC-914B-6AEB40FF2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26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  <p:sldLayoutId id="2147483704" r:id="rId26"/>
    <p:sldLayoutId id="2147483705" r:id="rId27"/>
    <p:sldLayoutId id="2147483706" r:id="rId28"/>
    <p:sldLayoutId id="2147483707" r:id="rId29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6258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90000"/>
        </a:lnSpc>
        <a:spcBef>
          <a:spcPts val="1422"/>
        </a:spcBef>
        <a:buFont typeface="Arial" panose="020B0604020202020204" pitchFamily="34" charset="0"/>
        <a:buChar char="•"/>
        <a:defRPr sz="3982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3413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5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3.tiff"/><Relationship Id="rId7" Type="http://schemas.openxmlformats.org/officeDocument/2006/relationships/image" Target="../media/image11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6.jpeg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CIS 4930/6930-002</a:t>
            </a:r>
            <a:br>
              <a:rPr lang="en-US" dirty="0"/>
            </a:br>
            <a:r>
              <a:rPr lang="en-US" dirty="0"/>
              <a:t>Data Visualization</a:t>
            </a:r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en-US" sz="5700" u="sng" cap="small" dirty="0"/>
              <a:t>Matching Game!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Paul Rosen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Assistant Professor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University of South Florida</a:t>
            </a:r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793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Match our data abstraction. . 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B0A45C-1CCD-7048-915B-6D43D10B5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31" y="1469796"/>
            <a:ext cx="8032750" cy="82263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D0007A-ECCD-4F4E-92E5-19FC767515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328" t="6860" r="13671" b="15388"/>
          <a:stretch/>
        </p:blipFill>
        <p:spPr>
          <a:xfrm>
            <a:off x="9098901" y="2590800"/>
            <a:ext cx="7296161" cy="567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304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2756249"/>
              </p:ext>
            </p:extLst>
          </p:nvPr>
        </p:nvGraphicFramePr>
        <p:xfrm>
          <a:off x="288131" y="762000"/>
          <a:ext cx="9433563" cy="84672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33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8075">
                <a:tc>
                  <a:txBody>
                    <a:bodyPr/>
                    <a:lstStyle/>
                    <a:p>
                      <a:r>
                        <a:rPr lang="en-US" dirty="0"/>
                        <a:t>Guatemala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r>
                        <a:rPr lang="en-US" dirty="0"/>
                        <a:t>Guatemala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r>
                        <a:rPr lang="en-US" dirty="0"/>
                        <a:t>Sumatra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r>
                        <a:rPr lang="en-US" dirty="0"/>
                        <a:t>Espresso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r>
                        <a:rPr lang="en-US" dirty="0"/>
                        <a:t>Americano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Latte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Cappuccino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Mocha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Organic Breakfast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Organic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 Green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Chai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Chai</a:t>
                      </a:r>
                      <a:r>
                        <a:rPr lang="en-US" baseline="0" dirty="0"/>
                        <a:t> Latte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pPr marL="0" marR="0" indent="0" algn="l" defTabSz="13004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Black</a:t>
                      </a:r>
                      <a:r>
                        <a:rPr lang="en-US" baseline="0" dirty="0"/>
                        <a:t> Latte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98075">
                <a:tc>
                  <a:txBody>
                    <a:bodyPr/>
                    <a:lstStyle/>
                    <a:p>
                      <a:r>
                        <a:rPr lang="en-US" dirty="0"/>
                        <a:t>Hot Chocolate</a:t>
                      </a:r>
                    </a:p>
                  </a:txBody>
                  <a:tcPr>
                    <a:solidFill>
                      <a:srgbClr val="AB7942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933" y="798134"/>
            <a:ext cx="457200" cy="457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313" y="752414"/>
            <a:ext cx="548640" cy="548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133" y="706694"/>
            <a:ext cx="640080" cy="6400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632" y="3208758"/>
            <a:ext cx="457200" cy="457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012" y="3163038"/>
            <a:ext cx="548640" cy="548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832" y="3117318"/>
            <a:ext cx="640080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432" y="5716206"/>
            <a:ext cx="457200" cy="457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8812" y="5670486"/>
            <a:ext cx="548640" cy="5486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4632" y="5624766"/>
            <a:ext cx="640080" cy="6400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3712" y="8702040"/>
            <a:ext cx="457200" cy="457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092" y="8656320"/>
            <a:ext cx="548640" cy="54864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912" y="8610600"/>
            <a:ext cx="640080" cy="64008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208" y="8763000"/>
            <a:ext cx="457200" cy="4572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6850" y="7772400"/>
            <a:ext cx="457200" cy="4572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208" y="7269484"/>
            <a:ext cx="457200" cy="4572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6850" y="4767037"/>
            <a:ext cx="457200" cy="457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208" y="4250514"/>
            <a:ext cx="457200" cy="4572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208" y="3756119"/>
            <a:ext cx="457200" cy="4572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9126" y="1292393"/>
            <a:ext cx="612648" cy="45948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832" y="4201031"/>
            <a:ext cx="4572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5212" y="4155311"/>
            <a:ext cx="548640" cy="54864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1032" y="4109591"/>
            <a:ext cx="640080" cy="64008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832" y="4691002"/>
            <a:ext cx="457200" cy="4572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7212" y="4645282"/>
            <a:ext cx="548640" cy="54864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3032" y="4599562"/>
            <a:ext cx="640080" cy="64008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112" y="3727121"/>
            <a:ext cx="457200" cy="4572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492" y="3681401"/>
            <a:ext cx="548640" cy="54864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5312" y="3635681"/>
            <a:ext cx="640080" cy="64008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692" y="2751772"/>
            <a:ext cx="457200" cy="4572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2072" y="2706052"/>
            <a:ext cx="548640" cy="54864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892" y="2660332"/>
            <a:ext cx="640080" cy="64008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933" y="1263523"/>
            <a:ext cx="457200" cy="45720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313" y="1217803"/>
            <a:ext cx="548640" cy="54864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133" y="1172083"/>
            <a:ext cx="640080" cy="64008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321" y="1751879"/>
            <a:ext cx="457200" cy="45720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1701" y="1706159"/>
            <a:ext cx="548640" cy="54864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521" y="1660439"/>
            <a:ext cx="640080" cy="64008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432" y="6226740"/>
            <a:ext cx="457200" cy="4572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8812" y="6181020"/>
            <a:ext cx="548640" cy="54864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4632" y="6135300"/>
            <a:ext cx="640080" cy="64008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432" y="6727001"/>
            <a:ext cx="457200" cy="45720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8812" y="6681281"/>
            <a:ext cx="548640" cy="54864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4632" y="6635561"/>
            <a:ext cx="640080" cy="640080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9912" y="7273417"/>
            <a:ext cx="457200" cy="45720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292" y="7227697"/>
            <a:ext cx="548640" cy="54864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0112" y="7181977"/>
            <a:ext cx="640080" cy="640080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6300" y="7714792"/>
            <a:ext cx="457200" cy="45720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680" y="7669072"/>
            <a:ext cx="548640" cy="54864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6500" y="7623352"/>
            <a:ext cx="640080" cy="64008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7132" y="4830265"/>
            <a:ext cx="365760" cy="36576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7132" y="8790369"/>
            <a:ext cx="365760" cy="365760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764" y="5782859"/>
            <a:ext cx="411480" cy="41148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768" y="6269809"/>
            <a:ext cx="411480" cy="411480"/>
          </a:xfrm>
          <a:prstGeom prst="rect">
            <a:avLst/>
          </a:prstGeom>
        </p:spPr>
      </p:pic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9D54A99-034C-124B-9357-B4248A5539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46531" y="526427"/>
            <a:ext cx="6781800" cy="820348"/>
          </a:xfrm>
        </p:spPr>
        <p:txBody>
          <a:bodyPr>
            <a:normAutofit fontScale="92500"/>
          </a:bodyPr>
          <a:lstStyle/>
          <a:p>
            <a:r>
              <a:rPr lang="en-US" dirty="0"/>
              <a:t>…To my visualization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BCE4206D-0A89-2848-BCB0-17367888B102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1F48000D-ECB6-0B40-92B8-40904B0FA82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328" t="6860" r="13671" b="15388"/>
          <a:stretch/>
        </p:blipFill>
        <p:spPr>
          <a:xfrm>
            <a:off x="10199550" y="4427839"/>
            <a:ext cx="6686747" cy="5199089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F8CDDE02-4EF6-7342-B95C-64AF5D2127E7}"/>
              </a:ext>
            </a:extLst>
          </p:cNvPr>
          <p:cNvSpPr/>
          <p:nvPr/>
        </p:nvSpPr>
        <p:spPr>
          <a:xfrm>
            <a:off x="9852074" y="1443037"/>
            <a:ext cx="720005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457200">
              <a:buSzPct val="100000"/>
              <a:buFont typeface="+mj-lt"/>
              <a:buAutoNum type="arabicPeriod"/>
            </a:pPr>
            <a:r>
              <a:rPr lang="en-US" sz="3600" dirty="0"/>
              <a:t>Determine marks (0D, 1D, 2D) and visual encoding channels (position, color, shape, etc.) used </a:t>
            </a:r>
          </a:p>
          <a:p>
            <a:pPr lvl="1" indent="-457200">
              <a:buSzPct val="100000"/>
              <a:buFont typeface="+mj-lt"/>
              <a:buAutoNum type="arabicPeriod"/>
            </a:pPr>
            <a:r>
              <a:rPr lang="en-US" sz="3600" dirty="0"/>
              <a:t>Make some observations using the data</a:t>
            </a:r>
          </a:p>
        </p:txBody>
      </p:sp>
    </p:spTree>
    <p:extLst>
      <p:ext uri="{BB962C8B-B14F-4D97-AF65-F5344CB8AC3E}">
        <p14:creationId xmlns:p14="http://schemas.microsoft.com/office/powerpoint/2010/main" val="3014386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A889279-68D9-8D4D-8298-B30A13C199B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21DC0-140F-EA40-AA16-EEB18516A76E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38315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1464</TotalTime>
  <Words>73</Words>
  <Application>Microsoft Macintosh PowerPoint</Application>
  <PresentationFormat>Custom</PresentationFormat>
  <Paragraphs>25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Gill Sans MT</vt:lpstr>
      <vt:lpstr>1_Custom Design</vt:lpstr>
      <vt:lpstr>CIS 4930/6930-002 Data Visualization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4930/6930-902 Scientific Visualization</dc:title>
  <cp:lastModifiedBy>Rosen, Paul</cp:lastModifiedBy>
  <cp:revision>64</cp:revision>
  <dcterms:created xsi:type="dcterms:W3CDTF">2015-08-26T14:48:13Z</dcterms:created>
  <dcterms:modified xsi:type="dcterms:W3CDTF">2019-01-30T20:23:47Z</dcterms:modified>
</cp:coreProperties>
</file>